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3"/>
  </p:notesMasterIdLst>
  <p:handoutMasterIdLst>
    <p:handoutMasterId r:id="rId24"/>
  </p:handoutMasterIdLst>
  <p:sldIdLst>
    <p:sldId id="647" r:id="rId2"/>
    <p:sldId id="886" r:id="rId3"/>
    <p:sldId id="887" r:id="rId4"/>
    <p:sldId id="888" r:id="rId5"/>
    <p:sldId id="889" r:id="rId6"/>
    <p:sldId id="890" r:id="rId7"/>
    <p:sldId id="891" r:id="rId8"/>
    <p:sldId id="892" r:id="rId9"/>
    <p:sldId id="893" r:id="rId10"/>
    <p:sldId id="937" r:id="rId11"/>
    <p:sldId id="894" r:id="rId12"/>
    <p:sldId id="895" r:id="rId13"/>
    <p:sldId id="896" r:id="rId14"/>
    <p:sldId id="897" r:id="rId15"/>
    <p:sldId id="898" r:id="rId16"/>
    <p:sldId id="899" r:id="rId17"/>
    <p:sldId id="901" r:id="rId18"/>
    <p:sldId id="902" r:id="rId19"/>
    <p:sldId id="903" r:id="rId20"/>
    <p:sldId id="905" r:id="rId21"/>
    <p:sldId id="957" r:id="rId22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89" autoAdjust="0"/>
    <p:restoredTop sz="94660"/>
  </p:normalViewPr>
  <p:slideViewPr>
    <p:cSldViewPr>
      <p:cViewPr>
        <p:scale>
          <a:sx n="80" d="100"/>
          <a:sy n="80" d="100"/>
        </p:scale>
        <p:origin x="-1404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41A6141-6AC4-4514-AC6C-1DAC3205D71A}" type="datetimeFigureOut">
              <a:rPr lang="en-US"/>
              <a:pPr>
                <a:defRPr/>
              </a:pPr>
              <a:t>3/17/2014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629C829-E0AF-4F14-8997-04064699F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18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05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410075"/>
            <a:ext cx="55880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4F0C2A5-42CB-4799-A583-19BD91F0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152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ECE6E5-F46C-4E68-8A70-CA20286348DE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DDB0B2-95F3-49D9-9FAF-0B7867386EBE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E32F34-BCAD-4371-BECE-4D71300E40CA}" type="slidenum">
              <a:rPr lang="en-US"/>
              <a:pPr/>
              <a:t>16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E32F34-BCAD-4371-BECE-4D71300E40CA}" type="slidenum">
              <a:rPr lang="en-US"/>
              <a:pPr/>
              <a:t>19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293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8E877-8682-48A3-B2E8-559499D28E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0FE89-A742-412F-A9DA-C41B68B65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4638"/>
            <a:ext cx="21717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74638"/>
            <a:ext cx="63627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A1BA2-98E1-4B20-938F-6517F4D09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274638"/>
            <a:ext cx="8686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280F1-F6A5-4DF1-BA6A-9189A66EC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1CF5D-8625-48AF-9F96-FBF291127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43200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338DD-43D5-4B0C-828D-70C7F6D07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32E0C-8F96-4227-9875-A1626FA51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9AFCD-C429-4DEC-8B97-EBFFF1D29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A44CD-BCD4-4663-8717-9E89E67FA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7C54B-7E04-401D-9B2D-2DD4F06EB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E7C31-A4C6-4ECB-A73B-394C7F3BF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B3E5D-2F14-448C-BE80-1F08A370C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ucco-wall-grey-full"/>
          <p:cNvPicPr>
            <a:picLocks noChangeAspect="1" noChangeArrowheads="1"/>
          </p:cNvPicPr>
          <p:nvPr/>
        </p:nvPicPr>
        <p:blipFill>
          <a:blip r:embed="rId14" cstate="print">
            <a:lum bright="14000" contrast="-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stucco-wall-top"/>
          <p:cNvPicPr>
            <a:picLocks noChangeAspect="1" noChangeArrowheads="1"/>
          </p:cNvPicPr>
          <p:nvPr/>
        </p:nvPicPr>
        <p:blipFill>
          <a:blip r:embed="rId15" cstate="print">
            <a:lum bright="40000"/>
          </a:blip>
          <a:srcRect/>
          <a:stretch>
            <a:fillRect/>
          </a:stretch>
        </p:blipFill>
        <p:spPr bwMode="auto">
          <a:xfrm>
            <a:off x="0" y="22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74638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62715231-EA37-4EFE-A64C-9CD1052F4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79024"/>
            <a:ext cx="2103120" cy="4265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0000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0000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0000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0000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 i="1">
          <a:solidFill>
            <a:srgbClr val="0000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 i="1">
          <a:solidFill>
            <a:srgbClr val="0000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 i="1">
          <a:solidFill>
            <a:srgbClr val="0000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 i="1">
          <a:solidFill>
            <a:srgbClr val="00009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115000"/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" pitchFamily="2" charset="2"/>
        <a:buChar char="§"/>
        <a:defRPr sz="2800" i="1">
          <a:solidFill>
            <a:schemeClr val="tx1"/>
          </a:solidFill>
          <a:latin typeface="+mj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447800"/>
            <a:ext cx="8610600" cy="990600"/>
          </a:xfrm>
        </p:spPr>
        <p:txBody>
          <a:bodyPr/>
          <a:lstStyle/>
          <a:p>
            <a:r>
              <a:rPr lang="en-US" sz="3200" dirty="0" smtClean="0"/>
              <a:t>TF-13 Fall Meeting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b="0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52500" y="2667000"/>
            <a:ext cx="7162800" cy="25146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000" dirty="0" smtClean="0"/>
              <a:t>William Williams, P.E.</a:t>
            </a:r>
          </a:p>
          <a:p>
            <a:pPr>
              <a:spcBef>
                <a:spcPts val="300"/>
              </a:spcBef>
            </a:pPr>
            <a:r>
              <a:rPr lang="en-US" sz="2000" dirty="0" smtClean="0"/>
              <a:t>Associate Research Engineer</a:t>
            </a:r>
          </a:p>
          <a:p>
            <a:pPr>
              <a:spcBef>
                <a:spcPts val="300"/>
              </a:spcBef>
            </a:pPr>
            <a:r>
              <a:rPr lang="en-US" sz="2000" dirty="0" smtClean="0"/>
              <a:t>Texas A&amp;M Transportation Institute</a:t>
            </a:r>
          </a:p>
          <a:p>
            <a:pPr>
              <a:spcBef>
                <a:spcPts val="300"/>
              </a:spcBef>
            </a:pPr>
            <a:endParaRPr lang="en-US" sz="1800" dirty="0" smtClean="0"/>
          </a:p>
          <a:p>
            <a:pPr>
              <a:spcBef>
                <a:spcPts val="300"/>
              </a:spcBef>
            </a:pPr>
            <a:r>
              <a:rPr lang="en-US" sz="2400" dirty="0" smtClean="0"/>
              <a:t>College Station, Texas</a:t>
            </a:r>
          </a:p>
          <a:p>
            <a:pPr>
              <a:spcBef>
                <a:spcPts val="300"/>
              </a:spcBef>
            </a:pPr>
            <a:r>
              <a:rPr lang="en-US" sz="2400" dirty="0" smtClean="0"/>
              <a:t>September 27, 2013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066800" y="457200"/>
            <a:ext cx="6934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i="1" dirty="0" smtClean="0">
                <a:solidFill>
                  <a:srgbClr val="000099"/>
                </a:solidFill>
                <a:latin typeface="+mj-lt"/>
              </a:rPr>
              <a:t>Recent TTI Research</a:t>
            </a:r>
            <a:endParaRPr lang="en-US" sz="4400" b="1" i="1" dirty="0">
              <a:solidFill>
                <a:srgbClr val="000099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703357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402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67366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48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167"/>
            <a:ext cx="8915400" cy="678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87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563562"/>
          </a:xfrm>
        </p:spPr>
        <p:txBody>
          <a:bodyPr/>
          <a:lstStyle/>
          <a:p>
            <a:r>
              <a:rPr lang="en-US" sz="2400" dirty="0" smtClean="0"/>
              <a:t>Photos of the Test Installation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8572499" cy="5715000"/>
          </a:xfrm>
        </p:spPr>
      </p:pic>
    </p:spTree>
    <p:extLst>
      <p:ext uri="{BB962C8B-B14F-4D97-AF65-F5344CB8AC3E}">
        <p14:creationId xmlns:p14="http://schemas.microsoft.com/office/powerpoint/2010/main" val="31244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5943"/>
            <a:ext cx="4317999" cy="6477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35943"/>
            <a:ext cx="4208007" cy="631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9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8801099" cy="5867400"/>
          </a:xfrm>
        </p:spPr>
      </p:pic>
    </p:spTree>
    <p:extLst>
      <p:ext uri="{BB962C8B-B14F-4D97-AF65-F5344CB8AC3E}">
        <p14:creationId xmlns:p14="http://schemas.microsoft.com/office/powerpoint/2010/main" val="193599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Performed MASH Test 2-11 on August 8, 2013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1600200"/>
            <a:ext cx="4038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sz="1800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sz="1800" dirty="0" smtClean="0">
                <a:ea typeface="ＭＳ Ｐゴシック" pitchFamily="34" charset="-128"/>
              </a:rPr>
              <a:t>Test Parameters 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400" dirty="0" smtClean="0">
                <a:ea typeface="ＭＳ Ｐゴシック" pitchFamily="34" charset="-128"/>
              </a:rPr>
              <a:t>Test Designation: MASH 2-11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400" dirty="0" smtClean="0">
                <a:ea typeface="ＭＳ Ｐゴシック" pitchFamily="34" charset="-128"/>
              </a:rPr>
              <a:t>Test Vehicle: 2270P 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400" dirty="0" smtClean="0">
                <a:ea typeface="ＭＳ Ｐゴシック" pitchFamily="34" charset="-128"/>
              </a:rPr>
              <a:t>Impact Speed: 44.9 mph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400" dirty="0" smtClean="0">
                <a:ea typeface="ＭＳ Ｐゴシック" pitchFamily="34" charset="-128"/>
              </a:rPr>
              <a:t>Impact angle: 25.0 </a:t>
            </a:r>
            <a:r>
              <a:rPr lang="en-US" sz="1400" dirty="0" err="1" smtClean="0">
                <a:ea typeface="ＭＳ Ｐゴシック" pitchFamily="34" charset="-128"/>
              </a:rPr>
              <a:t>deg</a:t>
            </a:r>
            <a:endParaRPr lang="en-US" sz="1400" dirty="0" smtClean="0">
              <a:ea typeface="ＭＳ Ｐゴシック" pitchFamily="34" charset="-128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sz="1400" dirty="0" smtClean="0">
                <a:ea typeface="ＭＳ Ｐゴシック" pitchFamily="34" charset="-128"/>
              </a:rPr>
              <a:t>Impact Location: 12 </a:t>
            </a:r>
            <a:r>
              <a:rPr lang="en-US" sz="1400" dirty="0" err="1" smtClean="0">
                <a:ea typeface="ＭＳ Ｐゴシック" pitchFamily="34" charset="-128"/>
              </a:rPr>
              <a:t>ft</a:t>
            </a:r>
            <a:r>
              <a:rPr lang="en-US" sz="1400" dirty="0" smtClean="0">
                <a:ea typeface="ＭＳ Ｐゴシック" pitchFamily="34" charset="-128"/>
              </a:rPr>
              <a:t> upstream </a:t>
            </a:r>
          </a:p>
          <a:p>
            <a:pPr marL="457200" lvl="1" indent="0" eaLnBrk="1" hangingPunct="1">
              <a:spcBef>
                <a:spcPct val="0"/>
              </a:spcBef>
              <a:buNone/>
            </a:pPr>
            <a:r>
              <a:rPr lang="en-US" sz="1400" dirty="0">
                <a:ea typeface="ＭＳ Ｐゴシック" pitchFamily="34" charset="-128"/>
              </a:rPr>
              <a:t> </a:t>
            </a:r>
            <a:r>
              <a:rPr lang="en-US" sz="1400" dirty="0" smtClean="0">
                <a:ea typeface="ＭＳ Ｐゴシック" pitchFamily="34" charset="-128"/>
              </a:rPr>
              <a:t>    of centerline Post 13</a:t>
            </a:r>
          </a:p>
          <a:p>
            <a:pPr eaLnBrk="1" hangingPunct="1">
              <a:spcBef>
                <a:spcPct val="0"/>
              </a:spcBef>
            </a:pPr>
            <a:endParaRPr lang="en-US" sz="1800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sz="1800" dirty="0" smtClean="0">
                <a:ea typeface="ＭＳ Ｐゴシック" pitchFamily="34" charset="-128"/>
              </a:rPr>
              <a:t>Test Results (PASS)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400" dirty="0" smtClean="0">
                <a:ea typeface="ＭＳ Ｐゴシック" pitchFamily="34" charset="-128"/>
              </a:rPr>
              <a:t>Met all the risk criteria of MASH</a:t>
            </a:r>
          </a:p>
          <a:p>
            <a:pPr marL="457200" lvl="1" indent="0" eaLnBrk="1" hangingPunct="1">
              <a:spcBef>
                <a:spcPct val="0"/>
              </a:spcBef>
              <a:buNone/>
            </a:pPr>
            <a:r>
              <a:rPr lang="en-US" sz="1400" dirty="0" smtClean="0">
                <a:ea typeface="ＭＳ Ｐゴシック" pitchFamily="34" charset="-128"/>
              </a:rPr>
              <a:t> 	Test 2-11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400" dirty="0" err="1" smtClean="0">
                <a:ea typeface="ＭＳ Ｐゴシック" pitchFamily="34" charset="-128"/>
              </a:rPr>
              <a:t>Rideddown</a:t>
            </a:r>
            <a:r>
              <a:rPr lang="en-US" sz="1400" dirty="0" smtClean="0">
                <a:ea typeface="ＭＳ Ｐゴシック" pitchFamily="34" charset="-128"/>
              </a:rPr>
              <a:t> </a:t>
            </a:r>
            <a:r>
              <a:rPr lang="en-US" sz="1400" dirty="0" err="1" smtClean="0">
                <a:ea typeface="ＭＳ Ｐゴシック" pitchFamily="34" charset="-128"/>
              </a:rPr>
              <a:t>Accel</a:t>
            </a:r>
            <a:r>
              <a:rPr lang="en-US" sz="1400" dirty="0" smtClean="0">
                <a:ea typeface="ＭＳ Ｐゴシック" pitchFamily="34" charset="-128"/>
              </a:rPr>
              <a:t>. 10 g’s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400" dirty="0" smtClean="0">
                <a:ea typeface="ＭＳ Ｐゴシック" pitchFamily="34" charset="-128"/>
              </a:rPr>
              <a:t>Occupant Impact Velocity 3.2 m/s</a:t>
            </a:r>
            <a:endParaRPr lang="en-US" sz="1000" dirty="0" smtClean="0">
              <a:ea typeface="ＭＳ Ｐゴシック" pitchFamily="34" charset="-128"/>
            </a:endParaRPr>
          </a:p>
          <a:p>
            <a:pPr lvl="2" eaLnBrk="1" hangingPunct="1">
              <a:spcBef>
                <a:spcPct val="0"/>
              </a:spcBef>
            </a:pPr>
            <a:endParaRPr lang="en-US" sz="200" dirty="0" smtClean="0">
              <a:latin typeface="Arial" pitchFamily="34" charset="0"/>
              <a:ea typeface="ＭＳ Ｐゴシック" pitchFamily="34" charset="-128"/>
            </a:endParaRPr>
          </a:p>
          <a:p>
            <a:pPr lvl="1" eaLnBrk="1" hangingPunct="1">
              <a:spcBef>
                <a:spcPct val="0"/>
              </a:spcBef>
            </a:pPr>
            <a:endParaRPr lang="en-US" sz="1400" dirty="0" smtClean="0">
              <a:ea typeface="ＭＳ Ｐゴシック" pitchFamily="34" charset="-128"/>
            </a:endParaRPr>
          </a:p>
        </p:txBody>
      </p:sp>
      <p:pic>
        <p:nvPicPr>
          <p:cNvPr id="3" name="490023-6-1A_RT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886200" y="17526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76495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715962"/>
          </a:xfrm>
        </p:spPr>
        <p:txBody>
          <a:bodyPr/>
          <a:lstStyle/>
          <a:p>
            <a:r>
              <a:rPr lang="en-US" sz="3200" dirty="0" smtClean="0"/>
              <a:t>After Test Photos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7772399" cy="5181600"/>
          </a:xfrm>
        </p:spPr>
      </p:pic>
    </p:spTree>
    <p:extLst>
      <p:ext uri="{BB962C8B-B14F-4D97-AF65-F5344CB8AC3E}">
        <p14:creationId xmlns:p14="http://schemas.microsoft.com/office/powerpoint/2010/main" val="109791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636000" cy="6477000"/>
          </a:xfrm>
        </p:spPr>
      </p:pic>
    </p:spTree>
    <p:extLst>
      <p:ext uri="{BB962C8B-B14F-4D97-AF65-F5344CB8AC3E}">
        <p14:creationId xmlns:p14="http://schemas.microsoft.com/office/powerpoint/2010/main" val="273781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Performed MASH Test 2-10 on August 15, 2013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1600200"/>
            <a:ext cx="4038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sz="1800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sz="1800" dirty="0" smtClean="0">
                <a:ea typeface="ＭＳ Ｐゴシック" pitchFamily="34" charset="-128"/>
              </a:rPr>
              <a:t>Test Parameters 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400" dirty="0" smtClean="0">
                <a:ea typeface="ＭＳ Ｐゴシック" pitchFamily="34" charset="-128"/>
              </a:rPr>
              <a:t>Test Designation: MASH 2-10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400" dirty="0" smtClean="0">
                <a:ea typeface="ＭＳ Ｐゴシック" pitchFamily="34" charset="-128"/>
              </a:rPr>
              <a:t>Test Vehicle: 1100C 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400" dirty="0" smtClean="0">
                <a:ea typeface="ＭＳ Ｐゴシック" pitchFamily="34" charset="-128"/>
              </a:rPr>
              <a:t>Impact Speed: 43.8 mph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400" dirty="0" smtClean="0">
                <a:ea typeface="ＭＳ Ｐゴシック" pitchFamily="34" charset="-128"/>
              </a:rPr>
              <a:t>Impact angle: 25.0 </a:t>
            </a:r>
            <a:r>
              <a:rPr lang="en-US" sz="1400" dirty="0" err="1" smtClean="0">
                <a:ea typeface="ＭＳ Ｐゴシック" pitchFamily="34" charset="-128"/>
              </a:rPr>
              <a:t>deg</a:t>
            </a:r>
            <a:endParaRPr lang="en-US" sz="1400" dirty="0" smtClean="0">
              <a:ea typeface="ＭＳ Ｐゴシック" pitchFamily="34" charset="-128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sz="1400" dirty="0" smtClean="0">
                <a:ea typeface="ＭＳ Ｐゴシック" pitchFamily="34" charset="-128"/>
              </a:rPr>
              <a:t>Impact Location: 6.7 </a:t>
            </a:r>
            <a:r>
              <a:rPr lang="en-US" sz="1400" dirty="0" err="1" smtClean="0">
                <a:ea typeface="ＭＳ Ｐゴシック" pitchFamily="34" charset="-128"/>
              </a:rPr>
              <a:t>ft</a:t>
            </a:r>
            <a:r>
              <a:rPr lang="en-US" sz="1400" dirty="0" smtClean="0">
                <a:ea typeface="ＭＳ Ｐゴシック" pitchFamily="34" charset="-128"/>
              </a:rPr>
              <a:t> upstream </a:t>
            </a:r>
          </a:p>
          <a:p>
            <a:pPr marL="457200" lvl="1" indent="0" eaLnBrk="1" hangingPunct="1">
              <a:spcBef>
                <a:spcPct val="0"/>
              </a:spcBef>
              <a:buNone/>
            </a:pPr>
            <a:r>
              <a:rPr lang="en-US" sz="1400" dirty="0">
                <a:ea typeface="ＭＳ Ｐゴシック" pitchFamily="34" charset="-128"/>
              </a:rPr>
              <a:t> </a:t>
            </a:r>
            <a:r>
              <a:rPr lang="en-US" sz="1400" dirty="0" smtClean="0">
                <a:ea typeface="ＭＳ Ｐゴシック" pitchFamily="34" charset="-128"/>
              </a:rPr>
              <a:t>    of centerline Post 10</a:t>
            </a:r>
          </a:p>
          <a:p>
            <a:pPr eaLnBrk="1" hangingPunct="1">
              <a:spcBef>
                <a:spcPct val="0"/>
              </a:spcBef>
            </a:pPr>
            <a:endParaRPr lang="en-US" sz="1800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sz="1800" dirty="0" smtClean="0">
                <a:ea typeface="ＭＳ Ｐゴシック" pitchFamily="34" charset="-128"/>
              </a:rPr>
              <a:t>Test Results (PASS)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400" dirty="0" smtClean="0">
                <a:ea typeface="ＭＳ Ｐゴシック" pitchFamily="34" charset="-128"/>
              </a:rPr>
              <a:t>Met all the risk criteria of MASH</a:t>
            </a:r>
          </a:p>
          <a:p>
            <a:pPr marL="457200" lvl="1" indent="0" eaLnBrk="1" hangingPunct="1">
              <a:spcBef>
                <a:spcPct val="0"/>
              </a:spcBef>
              <a:buNone/>
            </a:pPr>
            <a:r>
              <a:rPr lang="en-US" sz="1400" dirty="0" smtClean="0">
                <a:ea typeface="ＭＳ Ｐゴシック" pitchFamily="34" charset="-128"/>
              </a:rPr>
              <a:t>Test 2-10</a:t>
            </a:r>
            <a:endParaRPr lang="en-US" sz="1400" dirty="0">
              <a:ea typeface="ＭＳ Ｐゴシック" pitchFamily="34" charset="-128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sz="1400" dirty="0" err="1" smtClean="0">
                <a:ea typeface="ＭＳ Ｐゴシック" pitchFamily="34" charset="-128"/>
              </a:rPr>
              <a:t>Rideddown</a:t>
            </a:r>
            <a:r>
              <a:rPr lang="en-US" sz="1400" dirty="0" smtClean="0">
                <a:ea typeface="ＭＳ Ｐゴシック" pitchFamily="34" charset="-128"/>
              </a:rPr>
              <a:t> </a:t>
            </a:r>
            <a:r>
              <a:rPr lang="en-US" sz="1400" dirty="0" err="1" smtClean="0">
                <a:ea typeface="ＭＳ Ｐゴシック" pitchFamily="34" charset="-128"/>
              </a:rPr>
              <a:t>Accel</a:t>
            </a:r>
            <a:r>
              <a:rPr lang="en-US" sz="1400" dirty="0" smtClean="0">
                <a:ea typeface="ＭＳ Ｐゴシック" pitchFamily="34" charset="-128"/>
              </a:rPr>
              <a:t>. 6.7 g’s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400" dirty="0" smtClean="0">
                <a:ea typeface="ＭＳ Ｐゴシック" pitchFamily="34" charset="-128"/>
              </a:rPr>
              <a:t>Occupant Impact Velocity 6.2 m/s</a:t>
            </a:r>
            <a:endParaRPr lang="en-US" sz="1000" dirty="0" smtClean="0">
              <a:ea typeface="ＭＳ Ｐゴシック" pitchFamily="34" charset="-128"/>
            </a:endParaRPr>
          </a:p>
          <a:p>
            <a:pPr lvl="2" eaLnBrk="1" hangingPunct="1">
              <a:spcBef>
                <a:spcPct val="0"/>
              </a:spcBef>
            </a:pPr>
            <a:endParaRPr lang="en-US" sz="200" dirty="0" smtClean="0">
              <a:latin typeface="Arial" pitchFamily="34" charset="0"/>
              <a:ea typeface="ＭＳ Ｐゴシック" pitchFamily="34" charset="-128"/>
            </a:endParaRPr>
          </a:p>
          <a:p>
            <a:pPr lvl="1" eaLnBrk="1" hangingPunct="1">
              <a:spcBef>
                <a:spcPct val="0"/>
              </a:spcBef>
            </a:pPr>
            <a:endParaRPr lang="en-US" sz="1400" dirty="0" smtClean="0">
              <a:ea typeface="ＭＳ Ｐゴシック" pitchFamily="34" charset="-128"/>
            </a:endParaRPr>
          </a:p>
        </p:txBody>
      </p:sp>
      <p:pic>
        <p:nvPicPr>
          <p:cNvPr id="4" name="490023-6-2RT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886200" y="16764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2487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1981200"/>
            <a:ext cx="7772400" cy="1362075"/>
          </a:xfrm>
        </p:spPr>
        <p:txBody>
          <a:bodyPr/>
          <a:lstStyle/>
          <a:p>
            <a:pPr algn="ctr"/>
            <a:r>
              <a:rPr lang="en-US" altLang="ja-JP" dirty="0" smtClean="0">
                <a:ea typeface="ＭＳ Ｐゴシック" pitchFamily="34" charset="-128"/>
              </a:rPr>
              <a:t>TL-2 TXDOT Type T631 Bridge Rail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88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ea typeface="ＭＳ Ｐゴシック" pitchFamily="34" charset="-128"/>
              </a:rPr>
              <a:t>Conclusions &amp; Recommendations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T631 Bridge Rail met all the performance requirements for MASH Test Level 2.</a:t>
            </a:r>
          </a:p>
          <a:p>
            <a:r>
              <a:rPr lang="en-US" sz="2800" dirty="0" smtClean="0">
                <a:ea typeface="ＭＳ Ｐゴシック" pitchFamily="34" charset="-128"/>
              </a:rPr>
              <a:t>No deck damage was observed from either of the two tests performed.</a:t>
            </a:r>
          </a:p>
          <a:p>
            <a:r>
              <a:rPr lang="en-US" sz="2800" dirty="0" smtClean="0">
                <a:ea typeface="ＭＳ Ｐゴシック" pitchFamily="34" charset="-128"/>
              </a:rPr>
              <a:t>Bolted bent back-up plates performed well.</a:t>
            </a:r>
          </a:p>
          <a:p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Recommend the T631 be used for TL-2 application on TXDOT bridges.</a:t>
            </a:r>
            <a:endParaRPr lang="en-US" sz="2000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34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William Williams, P.E.</a:t>
            </a:r>
          </a:p>
          <a:p>
            <a:pPr marL="0" indent="0" algn="ctr">
              <a:buNone/>
            </a:pPr>
            <a:r>
              <a:rPr lang="en-US" dirty="0" smtClean="0"/>
              <a:t>w-williams@tamu.edu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527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Objective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Design on a new bridge rail to meet the crash requirements of MASH TL-2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Perform full scale crash testing on the new design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Design needed for 8” Thick concrete deck and minimize deck damage crash loads</a:t>
            </a:r>
          </a:p>
        </p:txBody>
      </p:sp>
    </p:spTree>
    <p:extLst>
      <p:ext uri="{BB962C8B-B14F-4D97-AF65-F5344CB8AC3E}">
        <p14:creationId xmlns:p14="http://schemas.microsoft.com/office/powerpoint/2010/main" val="142814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792162"/>
          </a:xfrm>
        </p:spPr>
        <p:txBody>
          <a:bodyPr/>
          <a:lstStyle/>
          <a:p>
            <a:r>
              <a:rPr lang="en-US" dirty="0" smtClean="0"/>
              <a:t>T631 Bridge Rail Design</a:t>
            </a:r>
            <a:endParaRPr lang="en-US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8989901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99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200"/>
            <a:ext cx="8588866" cy="675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5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146577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02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618004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26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592138"/>
            <a:ext cx="8893175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90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" y="76200"/>
            <a:ext cx="8857995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31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TI Gray Back Blue Bar">
  <a:themeElements>
    <a:clrScheme name="TTI Gray Back Blue Ba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TI Gray Back Blue Bar">
      <a:majorFont>
        <a:latin typeface="Tahoma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TI Gray Back Blue Ba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TI Gray Back Blue Ba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TI Gray Back Blue Ba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TI Gray Back Blue Ba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TI Gray Back Blue Ba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TI Gray Back Blue Ba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TI Gray Back Blue Ba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TI Gray Back Blue Ba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TI Gray Back Blue Ba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TI Gray Back Blue Ba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TI Gray Back Blue Ba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TI Gray Back Blue Ba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16457</TotalTime>
  <Words>261</Words>
  <Application>Microsoft Office PowerPoint</Application>
  <PresentationFormat>On-screen Show (4:3)</PresentationFormat>
  <Paragraphs>58</Paragraphs>
  <Slides>21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TTI Gray Back Blue Bar</vt:lpstr>
      <vt:lpstr>TF-13 Fall Meeting </vt:lpstr>
      <vt:lpstr>TL-2 TXDOT Type T631 Bridge Rail</vt:lpstr>
      <vt:lpstr>Objective</vt:lpstr>
      <vt:lpstr>T631 Bridge Rail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Photos of the Test Installation</vt:lpstr>
      <vt:lpstr>PowerPoint Presentation</vt:lpstr>
      <vt:lpstr>PowerPoint Presentation</vt:lpstr>
      <vt:lpstr>Performed MASH Test 2-11 on August 8, 2013</vt:lpstr>
      <vt:lpstr>After Test Photos</vt:lpstr>
      <vt:lpstr>PowerPoint Presentation</vt:lpstr>
      <vt:lpstr>Performed MASH Test 2-10 on August 15, 2013</vt:lpstr>
      <vt:lpstr>Conclusions &amp; Recommendations</vt:lpstr>
      <vt:lpstr>Questions</vt:lpstr>
    </vt:vector>
  </TitlesOfParts>
  <Company>TAMU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REB</dc:creator>
  <cp:lastModifiedBy>Bob Bielenberg</cp:lastModifiedBy>
  <cp:revision>757</cp:revision>
  <dcterms:created xsi:type="dcterms:W3CDTF">2003-11-11T16:55:43Z</dcterms:created>
  <dcterms:modified xsi:type="dcterms:W3CDTF">2014-03-17T14:36:41Z</dcterms:modified>
</cp:coreProperties>
</file>